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2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0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2203D-8103-4B9F-8185-C262EA15A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B61AF0-9A92-4319-85BF-B434876721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36339-D27B-49D3-9D69-AA49624BF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AD4D-FCAB-4478-85F1-FC34281B4D6E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6E653-8EB6-4F5E-B5E5-72D5A11D0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6AC34-3144-4EF0-8E5D-929AEE02E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4F47-7557-491E-A084-2A4FEFFF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D975C-A97C-4FAC-BE76-3F560B7C5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B32799-5D8E-49F1-B20F-7D5053D5A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1DB5F-8C19-41EF-8088-1A06CA0E5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AD4D-FCAB-4478-85F1-FC34281B4D6E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00F97-7D48-4317-BD8B-3F5062BFC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81912-66E4-49E1-A392-E411C9C8F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4F47-7557-491E-A084-2A4FEFFF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27B5D6-A6D5-4224-B13E-98C6EB30F1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3634B-8964-4C77-9BBA-8CD6184B2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73087-9C18-465A-8B13-CFD6C52B3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AD4D-FCAB-4478-85F1-FC34281B4D6E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0FB02-EF30-408F-9AC9-20582995E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8CAA2-2757-4B00-BDEE-769E59717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4F47-7557-491E-A084-2A4FEFFF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2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8C32F-9CBF-43DA-B25C-E57D4C7E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5EA5F-927E-4CA8-823A-D2C33E4D4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DEB05-085E-412B-AFEE-703936E5D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AD4D-FCAB-4478-85F1-FC34281B4D6E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8DDC9-E023-4532-A94F-7FE441F6E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3EFB0-01F6-48C2-8B2E-58ABC7A4F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4F47-7557-491E-A084-2A4FEFFF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4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3D1C2-F927-42CA-842D-A32A5A24E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7CC26-E7D3-48C8-B57C-B8A029D03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7D530-ADB9-4D89-A0FD-914F03DFB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AD4D-FCAB-4478-85F1-FC34281B4D6E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7B8D2-7330-4A12-84AC-BD312D874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850B1-7C73-40A4-B4CE-9DF875FD7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4F47-7557-491E-A084-2A4FEFFF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6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EE960-284B-425A-9681-05425FCE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58EE0-D42D-4714-A0AB-1C749135CC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0C44F-7580-4948-987A-129C0E18D1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57D61D-0EBF-4792-8139-331885EB8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AD4D-FCAB-4478-85F1-FC34281B4D6E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F841AC-9425-43C5-84B3-02B0E8699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4A8C2E-F549-49D0-BF09-30E444DB9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4F47-7557-491E-A084-2A4FEFFF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48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DAECF-4135-4A2E-8C55-F6A4A6D1F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B7889-37D7-41B1-9454-991296C10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65DDAA-39D1-48A6-8275-73E1A86C7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012357-E5B2-422B-B9FF-48AF4436E6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0DAF6D-50F8-4C9D-92E8-2201DA5B5A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42533A-182E-42AB-8BA1-D735AB130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AD4D-FCAB-4478-85F1-FC34281B4D6E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2D80A6-8B6C-4EB9-969D-B5729B5C8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8B70C3-5792-4903-B8B2-8501B2C06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4F47-7557-491E-A084-2A4FEFFF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2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91FBE-C14D-4F2D-B96F-27B3F5B29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345174-0523-4BFA-BF93-0E8E32E78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AD4D-FCAB-4478-85F1-FC34281B4D6E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928A8E-1F6D-4B3D-98B0-4F5E0863B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D4DE0-A770-44E4-9D54-79A3C4F64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4F47-7557-491E-A084-2A4FEFFF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0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463B7-A1C2-47BC-AA01-8CA9AA1C2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AD4D-FCAB-4478-85F1-FC34281B4D6E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761523-3738-4C05-B121-77628C3BA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3751DC-26DC-479C-AF02-208BF29AB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4F47-7557-491E-A084-2A4FEFFF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67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6D3E7-DF43-4192-9F29-F872B0A45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51D29-19D3-4FAD-9CC3-BF808003D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7D82CD-B74B-40B2-97D9-251AF2DF3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C40AFE-F079-4409-BED4-53FDCF3E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AD4D-FCAB-4478-85F1-FC34281B4D6E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980AE-70FC-46C0-85E9-2E6ADCA1B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F16AB8-73E7-4CDC-9273-2DD1E0469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4F47-7557-491E-A084-2A4FEFFF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2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FCD4D-AACC-4C69-B533-F5F751CE0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50AFF8-66E3-47D9-AF97-17D96051D4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7F58D0-619F-4E78-BE7E-229BE19DA6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C74461-9DFF-4945-86DC-89D05CEB2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AD4D-FCAB-4478-85F1-FC34281B4D6E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032F6-A431-4CAB-B21A-EF1F8C185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6D54AB-C230-482C-AFCF-25DF804D3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4F47-7557-491E-A084-2A4FEFFF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59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518E48-CAA9-4B8B-931A-4E3571640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D3D2D-AA35-45DA-9D06-1D70A8D11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CF576-40A6-4030-8B63-7401F82212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9AD4D-FCAB-4478-85F1-FC34281B4D6E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B8383-4D41-4473-ACA4-DAB2801F9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20599-2B38-45CC-A1D4-59DC68F8F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14F47-7557-491E-A084-2A4FEFFF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6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F0DEAB-CC26-47A4-B6A8-EC1008BE3468}"/>
              </a:ext>
            </a:extLst>
          </p:cNvPr>
          <p:cNvSpPr txBox="1"/>
          <p:nvPr/>
        </p:nvSpPr>
        <p:spPr>
          <a:xfrm>
            <a:off x="5608320" y="2297973"/>
            <a:ext cx="1877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F930DB3-2076-4B6F-A38F-A9B1C8C93408}"/>
              </a:ext>
            </a:extLst>
          </p:cNvPr>
          <p:cNvCxnSpPr/>
          <p:nvPr/>
        </p:nvCxnSpPr>
        <p:spPr>
          <a:xfrm>
            <a:off x="3895344" y="3017520"/>
            <a:ext cx="0" cy="35417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8FB3957-6798-4C5C-919C-A85A3AB6DCD3}"/>
                  </a:ext>
                </a:extLst>
              </p:cNvPr>
              <p:cNvSpPr txBox="1"/>
              <p:nvPr/>
            </p:nvSpPr>
            <p:spPr>
              <a:xfrm>
                <a:off x="676656" y="2931360"/>
                <a:ext cx="192024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= 1,5V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r= 0,5Ω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2,5 </a:t>
                </a:r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= ?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8FB3957-6798-4C5C-919C-A85A3AB6DC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56" y="2931360"/>
                <a:ext cx="1920240" cy="1569660"/>
              </a:xfrm>
              <a:prstGeom prst="rect">
                <a:avLst/>
              </a:prstGeom>
              <a:blipFill>
                <a:blip r:embed="rId2"/>
                <a:stretch>
                  <a:fillRect l="-4762" t="-3113" b="-81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E21982D-3CED-465F-AC85-506A7451919D}"/>
                  </a:ext>
                </a:extLst>
              </p:cNvPr>
              <p:cNvSpPr txBox="1"/>
              <p:nvPr/>
            </p:nvSpPr>
            <p:spPr>
              <a:xfrm>
                <a:off x="5193793" y="2930053"/>
                <a:ext cx="2097020" cy="969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E21982D-3CED-465F-AC85-506A74519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793" y="2930053"/>
                <a:ext cx="2097020" cy="9694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7DA573DA-636C-417D-95EE-BF1214F43FD8}"/>
              </a:ext>
            </a:extLst>
          </p:cNvPr>
          <p:cNvSpPr txBox="1"/>
          <p:nvPr/>
        </p:nvSpPr>
        <p:spPr>
          <a:xfrm>
            <a:off x="5577839" y="5069376"/>
            <a:ext cx="1511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=0,5A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39AF5E7-3B1E-44B7-862A-48A691442596}"/>
                  </a:ext>
                </a:extLst>
              </p:cNvPr>
              <p:cNvSpPr txBox="1"/>
              <p:nvPr/>
            </p:nvSpPr>
            <p:spPr>
              <a:xfrm>
                <a:off x="4998724" y="3913413"/>
                <a:ext cx="2877308" cy="956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1,5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2,5+0,5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39AF5E7-3B1E-44B7-862A-48A6914425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724" y="3913413"/>
                <a:ext cx="2877308" cy="9561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04950" y="274320"/>
            <a:ext cx="10855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</a:t>
            </a:r>
            <a:r>
              <a:rPr lang="fr-FR" sz="30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một mạch điện gồm một pin 1,5 V có điện trở trong 0,5</a:t>
            </a:r>
            <a:r>
              <a:rPr lang="el-GR" sz="30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fr-FR" sz="30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nối với mạch ngoài là một điện trở 2,5</a:t>
            </a:r>
            <a:r>
              <a:rPr lang="en-US" sz="30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fr-FR" sz="30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30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 </a:t>
            </a:r>
            <a:r>
              <a:rPr lang="fr-FR" sz="30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dòng điện trong toàn mạch là </a:t>
            </a:r>
            <a:endParaRPr lang="en-US" sz="3000" dirty="0">
              <a:solidFill>
                <a:srgbClr val="4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0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A.3A.		</a:t>
            </a:r>
            <a:r>
              <a:rPr lang="fr-FR" sz="30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30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3/5 A.		C. 0,5 A.		</a:t>
            </a:r>
            <a:r>
              <a:rPr lang="fr-FR" sz="30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30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 A.</a:t>
            </a:r>
            <a:endParaRPr lang="en-US" sz="3000" dirty="0">
              <a:solidFill>
                <a:srgbClr val="4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81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1DF44-708A-4253-A52F-AB36949AE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266" y="179397"/>
            <a:ext cx="11510118" cy="62736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10 : 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ghép n nguồn điện nối tiếp, mỗi nguồn có suất điện động E và điện trở trong r thì suất điện động và điện trở trong của bộ nguồn là</a:t>
            </a:r>
            <a:endParaRPr lang="en-US" sz="3200" dirty="0">
              <a:solidFill>
                <a:srgbClr val="4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it-IT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it-IT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r/n.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it-IT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và nr.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3200" b="1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it-IT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và r/n.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it-IT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nà </a:t>
            </a:r>
            <a:r>
              <a:rPr lang="it-IT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nr.</a:t>
            </a:r>
          </a:p>
          <a:p>
            <a:pPr marL="0" indent="0">
              <a:buNone/>
            </a:pPr>
            <a:r>
              <a:rPr lang="pt-BR" sz="3200" b="1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pt-BR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11: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Ghép song song một bộ 4 pin giống nhau loại 9 V – 1 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thì thu được bộ nguồn có suất điện động và điện trở trong là</a:t>
            </a:r>
            <a:endParaRPr lang="en-US" sz="3200" dirty="0">
              <a:solidFill>
                <a:srgbClr val="4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pt-BR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– 1 </a:t>
            </a:r>
            <a:r>
              <a:rPr lang="el-G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3200" b="1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2,25 V – 0,25</a:t>
            </a:r>
            <a:r>
              <a:rPr lang="el-G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200" dirty="0" smtClean="0">
              <a:solidFill>
                <a:srgbClr val="4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pt-BR" sz="3200" b="1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V – 0,25 </a:t>
            </a:r>
            <a:r>
              <a:rPr lang="el-G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3200" b="1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V – 3 </a:t>
            </a:r>
            <a:r>
              <a:rPr lang="el-G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pt-BR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3200" b="1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pt-BR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12: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Khi ghép n nguồn điện mắc song song, mỗi nguồn có suất điện động ξ và điện trở trong r thì suất điện động và điện trở trong của bộ nguồn là</a:t>
            </a:r>
            <a:endParaRPr lang="en-US" sz="3200" dirty="0">
              <a:solidFill>
                <a:srgbClr val="4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it-IT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nξ và r/n.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it-IT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ξ và nr.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3200" b="1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it-IT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ξ và r/n.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3200" b="1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it-IT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nξ nà nr.</a:t>
            </a:r>
            <a:endParaRPr lang="en-US" sz="3200" dirty="0">
              <a:solidFill>
                <a:srgbClr val="4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endParaRPr lang="en-US" sz="3200" dirty="0">
              <a:solidFill>
                <a:srgbClr val="4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4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rgbClr val="4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243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4106C-1E83-4A7A-8E9E-2DD127BC7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88" y="191897"/>
            <a:ext cx="11856720" cy="2368423"/>
          </a:xfrm>
        </p:spPr>
        <p:txBody>
          <a:bodyPr/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1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</a:t>
            </a:r>
            <a:r>
              <a:rPr lang="fr-FR" sz="3200" b="1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2: 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mạch điện gồm một pin 9 V , điện trở mạch ngoài 4 Ω, cường độ dòng điện trong toàn mạch là 2 A.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là :		</a:t>
            </a:r>
            <a:endParaRPr lang="en-US" sz="3200" b="1" dirty="0">
              <a:solidFill>
                <a:srgbClr val="4F05BB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A.0,5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		B. 4,5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	</a:t>
            </a:r>
            <a:r>
              <a:rPr lang="fr-FR" sz="3200" b="0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	</a:t>
            </a:r>
            <a:r>
              <a:rPr lang="fr-FR" sz="3200" b="0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2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4F05BB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487D8C-2075-4F7C-BA8D-1A5D19B7891F}"/>
              </a:ext>
            </a:extLst>
          </p:cNvPr>
          <p:cNvSpPr txBox="1"/>
          <p:nvPr/>
        </p:nvSpPr>
        <p:spPr>
          <a:xfrm>
            <a:off x="5504688" y="2555855"/>
            <a:ext cx="1877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C459868-5435-4519-A25A-15E663FC121F}"/>
              </a:ext>
            </a:extLst>
          </p:cNvPr>
          <p:cNvCxnSpPr>
            <a:cxnSpLocks/>
          </p:cNvCxnSpPr>
          <p:nvPr/>
        </p:nvCxnSpPr>
        <p:spPr>
          <a:xfrm flipH="1">
            <a:off x="3816096" y="3017520"/>
            <a:ext cx="79248" cy="38404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1F607D0-8191-4A66-994B-BB360C2BA791}"/>
                  </a:ext>
                </a:extLst>
              </p:cNvPr>
              <p:cNvSpPr txBox="1"/>
              <p:nvPr/>
            </p:nvSpPr>
            <p:spPr>
              <a:xfrm>
                <a:off x="676656" y="2931360"/>
                <a:ext cx="192024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= 9V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 </a:t>
                </a:r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= 2A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= ?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1F607D0-8191-4A66-994B-BB360C2BA7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56" y="2931360"/>
                <a:ext cx="1920240" cy="1815882"/>
              </a:xfrm>
              <a:prstGeom prst="rect">
                <a:avLst/>
              </a:prstGeom>
              <a:blipFill>
                <a:blip r:embed="rId2"/>
                <a:stretch>
                  <a:fillRect l="-6349" t="-3691" b="-8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A225E90-25B1-4411-B50C-9CA3D722AB08}"/>
                  </a:ext>
                </a:extLst>
              </p:cNvPr>
              <p:cNvSpPr txBox="1"/>
              <p:nvPr/>
            </p:nvSpPr>
            <p:spPr>
              <a:xfrm>
                <a:off x="5193793" y="2930053"/>
                <a:ext cx="2097020" cy="969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A225E90-25B1-4411-B50C-9CA3D722A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793" y="2930053"/>
                <a:ext cx="2097020" cy="9694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85C0F2E-F207-4723-9F06-C1D31455D09C}"/>
                  </a:ext>
                </a:extLst>
              </p:cNvPr>
              <p:cNvSpPr txBox="1"/>
              <p:nvPr/>
            </p:nvSpPr>
            <p:spPr>
              <a:xfrm>
                <a:off x="4712212" y="3899486"/>
                <a:ext cx="2877308" cy="908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4+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85C0F2E-F207-4723-9F06-C1D31455D0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212" y="3899486"/>
                <a:ext cx="2877308" cy="9089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CBCAD612-92C5-4BE2-8AEF-AFB041481F7D}"/>
              </a:ext>
            </a:extLst>
          </p:cNvPr>
          <p:cNvSpPr txBox="1"/>
          <p:nvPr/>
        </p:nvSpPr>
        <p:spPr>
          <a:xfrm>
            <a:off x="5486399" y="5061311"/>
            <a:ext cx="1511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r=0,5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34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3E58A-B6C0-44D7-8903-98DE35534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69" y="271145"/>
            <a:ext cx="11746991" cy="3157855"/>
          </a:xfrm>
        </p:spPr>
        <p:txBody>
          <a:bodyPr>
            <a:norm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1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</a:t>
            </a:r>
            <a:r>
              <a:rPr lang="fr-FR" sz="3200" b="1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3: 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mạch điện có nguồn là 1 pin 9 V, điện trở trong 0,5 Ω và mạch ngoài gồm 2 điện trở 8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mắc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song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song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Cường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là :		</a:t>
            </a:r>
            <a:endParaRPr lang="en-US" sz="3200" b="1" dirty="0">
              <a:solidFill>
                <a:srgbClr val="4F05BB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A.2 A.		B. 4,5 A.		</a:t>
            </a:r>
            <a:r>
              <a:rPr lang="fr-FR" sz="3200" b="0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 A.		D. 18/33 A.</a:t>
            </a:r>
            <a:endParaRPr lang="en-US" sz="3200" b="1" dirty="0">
              <a:solidFill>
                <a:srgbClr val="4F05BB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7BE8B1-F7BA-4B53-83C7-0B4341422E5D}"/>
              </a:ext>
            </a:extLst>
          </p:cNvPr>
          <p:cNvSpPr txBox="1"/>
          <p:nvPr/>
        </p:nvSpPr>
        <p:spPr>
          <a:xfrm>
            <a:off x="5608320" y="2297973"/>
            <a:ext cx="1877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B2DD040-816C-43DA-844D-F3A82594CCEF}"/>
              </a:ext>
            </a:extLst>
          </p:cNvPr>
          <p:cNvCxnSpPr/>
          <p:nvPr/>
        </p:nvCxnSpPr>
        <p:spPr>
          <a:xfrm>
            <a:off x="3895344" y="3017520"/>
            <a:ext cx="0" cy="35417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B8963E0-F7D9-4CCE-BE3E-1C0EFCE2A71E}"/>
                  </a:ext>
                </a:extLst>
              </p:cNvPr>
              <p:cNvSpPr txBox="1"/>
              <p:nvPr/>
            </p:nvSpPr>
            <p:spPr>
              <a:xfrm>
                <a:off x="4559810" y="3643424"/>
                <a:ext cx="2097020" cy="969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B8963E0-F7D9-4CCE-BE3E-1C0EFCE2A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810" y="3643424"/>
                <a:ext cx="2097020" cy="9694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F7F9553-6A8E-4040-87CB-9AB59A384464}"/>
                  </a:ext>
                </a:extLst>
              </p:cNvPr>
              <p:cNvSpPr txBox="1"/>
              <p:nvPr/>
            </p:nvSpPr>
            <p:spPr>
              <a:xfrm>
                <a:off x="4700018" y="2871216"/>
                <a:ext cx="3934531" cy="7552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8.8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 8+8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</a:t>
                </a:r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F7F9553-6A8E-4040-87CB-9AB59A3844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018" y="2871216"/>
                <a:ext cx="3934531" cy="755271"/>
              </a:xfrm>
              <a:prstGeom prst="rect">
                <a:avLst/>
              </a:prstGeom>
              <a:blipFill>
                <a:blip r:embed="rId3"/>
                <a:stretch>
                  <a:fillRect b="-2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28AB8AA-99D9-4A63-83C8-6A2411EC065E}"/>
                  </a:ext>
                </a:extLst>
              </p:cNvPr>
              <p:cNvSpPr txBox="1"/>
              <p:nvPr/>
            </p:nvSpPr>
            <p:spPr>
              <a:xfrm>
                <a:off x="4248916" y="4667476"/>
                <a:ext cx="2877308" cy="947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4+0,5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28AB8AA-99D9-4A63-83C8-6A2411EC0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916" y="4667476"/>
                <a:ext cx="2877308" cy="9473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CE724B1A-C645-4973-A50C-1B0D1897B773}"/>
              </a:ext>
            </a:extLst>
          </p:cNvPr>
          <p:cNvSpPr txBox="1"/>
          <p:nvPr/>
        </p:nvSpPr>
        <p:spPr>
          <a:xfrm>
            <a:off x="4931666" y="5703338"/>
            <a:ext cx="1511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 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AF91CC-FBCC-4258-9942-27A4F9C0D1BB}"/>
              </a:ext>
            </a:extLst>
          </p:cNvPr>
          <p:cNvSpPr txBox="1"/>
          <p:nvPr/>
        </p:nvSpPr>
        <p:spPr>
          <a:xfrm>
            <a:off x="676656" y="2931360"/>
            <a:ext cx="19202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= 9V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R= 8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0,5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I=?</a:t>
            </a:r>
          </a:p>
        </p:txBody>
      </p:sp>
    </p:spTree>
    <p:extLst>
      <p:ext uri="{BB962C8B-B14F-4D97-AF65-F5344CB8AC3E}">
        <p14:creationId xmlns:p14="http://schemas.microsoft.com/office/powerpoint/2010/main" val="268754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FE149-0D0D-4400-83F2-0F77075B9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457" y="118745"/>
            <a:ext cx="11972543" cy="1825879"/>
          </a:xfrm>
        </p:spPr>
        <p:txBody>
          <a:bodyPr>
            <a:norm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1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</a:t>
            </a:r>
            <a:r>
              <a:rPr lang="fr-FR" sz="3200" b="1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4: 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acquy 3 V, điện trở trong 20 mΩ, khi đoản mạch thì dòng điện qua acquy là</a:t>
            </a:r>
            <a:endParaRPr lang="en-US" sz="3200" b="1" dirty="0">
              <a:solidFill>
                <a:srgbClr val="4F05BB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A.150 A.		B. 0,06 A.		</a:t>
            </a:r>
            <a:r>
              <a:rPr lang="fr-FR" sz="3200" b="0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15 A.		D. 20/3 A.</a:t>
            </a:r>
            <a:endParaRPr lang="en-US" sz="3200" b="1" dirty="0">
              <a:solidFill>
                <a:srgbClr val="4F05BB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8EF9F5-4B3D-4023-BEA3-E832CD424539}"/>
              </a:ext>
            </a:extLst>
          </p:cNvPr>
          <p:cNvSpPr txBox="1"/>
          <p:nvPr/>
        </p:nvSpPr>
        <p:spPr>
          <a:xfrm>
            <a:off x="5742432" y="1901733"/>
            <a:ext cx="1877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F2D83B8-F489-4813-8E98-826EB370FF88}"/>
              </a:ext>
            </a:extLst>
          </p:cNvPr>
          <p:cNvCxnSpPr/>
          <p:nvPr/>
        </p:nvCxnSpPr>
        <p:spPr>
          <a:xfrm>
            <a:off x="3944112" y="2468880"/>
            <a:ext cx="0" cy="35417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7B62504-4F14-4EE5-A78C-96C916CE6C35}"/>
                  </a:ext>
                </a:extLst>
              </p:cNvPr>
              <p:cNvSpPr txBox="1"/>
              <p:nvPr/>
            </p:nvSpPr>
            <p:spPr>
              <a:xfrm>
                <a:off x="5193793" y="2930053"/>
                <a:ext cx="2097020" cy="896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7B62504-4F14-4EE5-A78C-96C916CE6C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793" y="2930053"/>
                <a:ext cx="2097020" cy="8961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7CF9EEC-6A1E-4CA1-9159-A6680185748C}"/>
                  </a:ext>
                </a:extLst>
              </p:cNvPr>
              <p:cNvSpPr txBox="1"/>
              <p:nvPr/>
            </p:nvSpPr>
            <p:spPr>
              <a:xfrm>
                <a:off x="5419348" y="3864250"/>
                <a:ext cx="2877308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20.10</m:t>
                          </m:r>
                          <m:r>
                            <a:rPr lang="en-US" sz="2800" b="0" i="1" baseline="30000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7CF9EEC-6A1E-4CA1-9159-A668018574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348" y="3864250"/>
                <a:ext cx="2877308" cy="9017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AFBF776E-DB5E-4CD5-91F2-7DD1678CEF3A}"/>
              </a:ext>
            </a:extLst>
          </p:cNvPr>
          <p:cNvSpPr txBox="1"/>
          <p:nvPr/>
        </p:nvSpPr>
        <p:spPr>
          <a:xfrm>
            <a:off x="5998463" y="5014512"/>
            <a:ext cx="1511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=150A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75496A-BD6B-4534-9C3B-02F97016317F}"/>
              </a:ext>
            </a:extLst>
          </p:cNvPr>
          <p:cNvSpPr txBox="1"/>
          <p:nvPr/>
        </p:nvSpPr>
        <p:spPr>
          <a:xfrm>
            <a:off x="676655" y="2931360"/>
            <a:ext cx="32186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= 3V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R= 0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20m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=20.10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Ω</a:t>
            </a:r>
            <a:endParaRPr lang="en-US" sz="28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I=?</a:t>
            </a:r>
          </a:p>
        </p:txBody>
      </p:sp>
    </p:spTree>
    <p:extLst>
      <p:ext uri="{BB962C8B-B14F-4D97-AF65-F5344CB8AC3E}">
        <p14:creationId xmlns:p14="http://schemas.microsoft.com/office/powerpoint/2010/main" val="145731562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3E58A-B6C0-44D7-8903-98DE35534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69" y="271145"/>
            <a:ext cx="11746991" cy="3157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5: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nguồn điện có điện trở trong 0,1 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 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 mắc với điện trở 4,8 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 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 mạch kín. Khi đó hiệu điện thế giữa hai cực của nguồn điện là 12 (V). Suất điện động của nguồn điện là:</a:t>
            </a:r>
          </a:p>
          <a:p>
            <a:pPr marL="514350" indent="-514350">
              <a:buAutoNum type="alphaUcPeriod"/>
            </a:pPr>
            <a:r>
              <a:rPr lang="pt-BR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12,00 (V</a:t>
            </a:r>
            <a:r>
              <a:rPr lang="pt-BR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			B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 = 12,25 (V</a:t>
            </a:r>
            <a:r>
              <a:rPr lang="pt-BR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514350" indent="-514350">
              <a:buAutoNum type="alphaUcPeriod"/>
            </a:pPr>
            <a:r>
              <a:rPr lang="pt-BR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 = 14,50 (V).	</a:t>
            </a:r>
            <a:r>
              <a:rPr lang="pt-BR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D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 = 11,75 (V).</a:t>
            </a:r>
            <a:endParaRPr lang="en-US" sz="3200" dirty="0">
              <a:solidFill>
                <a:srgbClr val="4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7BE8B1-F7BA-4B53-83C7-0B4341422E5D}"/>
              </a:ext>
            </a:extLst>
          </p:cNvPr>
          <p:cNvSpPr txBox="1"/>
          <p:nvPr/>
        </p:nvSpPr>
        <p:spPr>
          <a:xfrm>
            <a:off x="5684519" y="2786687"/>
            <a:ext cx="1877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B2DD040-816C-43DA-844D-F3A82594CCEF}"/>
              </a:ext>
            </a:extLst>
          </p:cNvPr>
          <p:cNvCxnSpPr/>
          <p:nvPr/>
        </p:nvCxnSpPr>
        <p:spPr>
          <a:xfrm>
            <a:off x="3895344" y="3017520"/>
            <a:ext cx="0" cy="35417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B8963E0-F7D9-4CCE-BE3E-1C0EFCE2A71E}"/>
                  </a:ext>
                </a:extLst>
              </p:cNvPr>
              <p:cNvSpPr txBox="1"/>
              <p:nvPr/>
            </p:nvSpPr>
            <p:spPr>
              <a:xfrm>
                <a:off x="4248916" y="3965617"/>
                <a:ext cx="2097020" cy="969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B8963E0-F7D9-4CCE-BE3E-1C0EFCE2A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916" y="3965617"/>
                <a:ext cx="2097020" cy="9694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F7F9553-6A8E-4040-87CB-9AB59A384464}"/>
                  </a:ext>
                </a:extLst>
              </p:cNvPr>
              <p:cNvSpPr txBox="1"/>
              <p:nvPr/>
            </p:nvSpPr>
            <p:spPr>
              <a:xfrm>
                <a:off x="4248916" y="5060203"/>
                <a:ext cx="51302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= I(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2,5 (4,8 + 0,1)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F7F9553-6A8E-4040-87CB-9AB59A3844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916" y="5060203"/>
                <a:ext cx="5130215" cy="523220"/>
              </a:xfrm>
              <a:prstGeom prst="rect">
                <a:avLst/>
              </a:prstGeom>
              <a:blipFill>
                <a:blip r:embed="rId3"/>
                <a:stretch>
                  <a:fillRect l="-2375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ACAF91CC-FBCC-4258-9942-27A4F9C0D1BB}"/>
              </a:ext>
            </a:extLst>
          </p:cNvPr>
          <p:cNvSpPr txBox="1"/>
          <p:nvPr/>
        </p:nvSpPr>
        <p:spPr>
          <a:xfrm>
            <a:off x="676656" y="2931360"/>
            <a:ext cx="19202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=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?V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R=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4,8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U=12V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B8963E0-F7D9-4CCE-BE3E-1C0EFCE2A71E}"/>
                  </a:ext>
                </a:extLst>
              </p:cNvPr>
              <p:cNvSpPr txBox="1"/>
              <p:nvPr/>
            </p:nvSpPr>
            <p:spPr>
              <a:xfrm>
                <a:off x="4386070" y="3248352"/>
                <a:ext cx="2097020" cy="701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2,5A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B8963E0-F7D9-4CCE-BE3E-1C0EFCE2A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070" y="3248352"/>
                <a:ext cx="2097020" cy="701859"/>
              </a:xfrm>
              <a:prstGeom prst="rect">
                <a:avLst/>
              </a:prstGeom>
              <a:blipFill>
                <a:blip r:embed="rId4"/>
                <a:stretch>
                  <a:fillRect r="-7849" b="-1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FF7F9553-6A8E-4040-87CB-9AB59A384464}"/>
              </a:ext>
            </a:extLst>
          </p:cNvPr>
          <p:cNvSpPr txBox="1"/>
          <p:nvPr/>
        </p:nvSpPr>
        <p:spPr>
          <a:xfrm>
            <a:off x="4248916" y="5682932"/>
            <a:ext cx="5130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=12,25V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14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3E58A-B6C0-44D7-8903-98DE35534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69" y="271145"/>
            <a:ext cx="11746991" cy="3157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6 : 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mạch điện gồm nguồn điện có suất điện động ξ và điện trở trong 0,25</a:t>
            </a:r>
            <a:r>
              <a:rPr lang="el-G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pt-BR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Biết điện trở ở mạch ngoài lớn gấp 4 điện trở trong. Tìm suất điện động của nguồn biết rằng 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 điện trong mạch chính lúc này là </a:t>
            </a:r>
            <a:r>
              <a:rPr lang="en-US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3,6A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V	</a:t>
            </a:r>
            <a:r>
              <a:rPr lang="en-US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V	</a:t>
            </a:r>
            <a:r>
              <a:rPr lang="en-US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4,5 V	</a:t>
            </a:r>
            <a:r>
              <a:rPr lang="en-US" sz="3200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smtClean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>
                <a:solidFill>
                  <a:srgbClr val="4F05B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 V</a:t>
            </a:r>
          </a:p>
          <a:p>
            <a:pPr marL="0" indent="0">
              <a:buNone/>
            </a:pPr>
            <a:endParaRPr lang="en-US" sz="3200" dirty="0">
              <a:solidFill>
                <a:srgbClr val="4F05B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7BE8B1-F7BA-4B53-83C7-0B4341422E5D}"/>
              </a:ext>
            </a:extLst>
          </p:cNvPr>
          <p:cNvSpPr txBox="1"/>
          <p:nvPr/>
        </p:nvSpPr>
        <p:spPr>
          <a:xfrm>
            <a:off x="5684519" y="2786687"/>
            <a:ext cx="1877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B2DD040-816C-43DA-844D-F3A82594CCEF}"/>
              </a:ext>
            </a:extLst>
          </p:cNvPr>
          <p:cNvCxnSpPr/>
          <p:nvPr/>
        </p:nvCxnSpPr>
        <p:spPr>
          <a:xfrm>
            <a:off x="3895344" y="3017520"/>
            <a:ext cx="0" cy="35417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B8963E0-F7D9-4CCE-BE3E-1C0EFCE2A71E}"/>
                  </a:ext>
                </a:extLst>
              </p:cNvPr>
              <p:cNvSpPr txBox="1"/>
              <p:nvPr/>
            </p:nvSpPr>
            <p:spPr>
              <a:xfrm>
                <a:off x="4248916" y="3354584"/>
                <a:ext cx="2097020" cy="969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B8963E0-F7D9-4CCE-BE3E-1C0EFCE2A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916" y="3354584"/>
                <a:ext cx="2097020" cy="9694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F7F9553-6A8E-4040-87CB-9AB59A384464}"/>
                  </a:ext>
                </a:extLst>
              </p:cNvPr>
              <p:cNvSpPr txBox="1"/>
              <p:nvPr/>
            </p:nvSpPr>
            <p:spPr>
              <a:xfrm>
                <a:off x="4248916" y="4470928"/>
                <a:ext cx="51302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= I(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3,6 (1 + 0,25)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F7F9553-6A8E-4040-87CB-9AB59A3844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916" y="4470928"/>
                <a:ext cx="5130215" cy="523220"/>
              </a:xfrm>
              <a:prstGeom prst="rect">
                <a:avLst/>
              </a:prstGeom>
              <a:blipFill>
                <a:blip r:embed="rId3"/>
                <a:stretch>
                  <a:fillRect l="-2375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ACAF91CC-FBCC-4258-9942-27A4F9C0D1BB}"/>
              </a:ext>
            </a:extLst>
          </p:cNvPr>
          <p:cNvSpPr txBox="1"/>
          <p:nvPr/>
        </p:nvSpPr>
        <p:spPr>
          <a:xfrm>
            <a:off x="676656" y="2931360"/>
            <a:ext cx="19202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=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?V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R=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4r =1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0,25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I=3,6A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7F9553-6A8E-4040-87CB-9AB59A384464}"/>
              </a:ext>
            </a:extLst>
          </p:cNvPr>
          <p:cNvSpPr txBox="1"/>
          <p:nvPr/>
        </p:nvSpPr>
        <p:spPr>
          <a:xfrm>
            <a:off x="4248915" y="5322225"/>
            <a:ext cx="5130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=4,5V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05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46182-8550-405B-AD62-0EC378C4C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" y="69977"/>
            <a:ext cx="11437838" cy="2782951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4F05B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4F05B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200" b="1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Ghép 3 pin giống nhau nối tiếp mỗi pin có suất điện độ 3 V và điện trở trong 1Ω. Suất điện động và điện trở trong của bộ pin là </a:t>
            </a:r>
            <a:r>
              <a:rPr lang="en-US" sz="3200" b="0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A.9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và 3 Ω.	</a:t>
            </a:r>
            <a:r>
              <a:rPr lang="en-US" sz="3200" b="0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fr-FR" sz="3200" b="0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9 V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1/3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</a:t>
            </a:r>
            <a:endParaRPr lang="en-US" sz="3200" b="1" dirty="0">
              <a:solidFill>
                <a:srgbClr val="4F05BB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0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3 V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r>
              <a:rPr lang="fr-FR" sz="3200" b="0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D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3 V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1/3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4F05BB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455D53-1BD4-44C3-95FA-B72249AFBB11}"/>
              </a:ext>
            </a:extLst>
          </p:cNvPr>
          <p:cNvSpPr txBox="1"/>
          <p:nvPr/>
        </p:nvSpPr>
        <p:spPr>
          <a:xfrm>
            <a:off x="5486400" y="2695821"/>
            <a:ext cx="1877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61F6C7-898C-4708-AF12-02ECF5E88693}"/>
              </a:ext>
            </a:extLst>
          </p:cNvPr>
          <p:cNvCxnSpPr/>
          <p:nvPr/>
        </p:nvCxnSpPr>
        <p:spPr>
          <a:xfrm>
            <a:off x="3895344" y="3017520"/>
            <a:ext cx="0" cy="35417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DD376E2-289C-49F5-AA44-C0FC26F8204E}"/>
                  </a:ext>
                </a:extLst>
              </p:cNvPr>
              <p:cNvSpPr txBox="1"/>
              <p:nvPr/>
            </p:nvSpPr>
            <p:spPr>
              <a:xfrm>
                <a:off x="542544" y="3310128"/>
                <a:ext cx="185928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= 3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= 3V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r= 1 </a:t>
                </a:r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US" sz="28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?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DD376E2-289C-49F5-AA44-C0FC26F820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44" y="3310128"/>
                <a:ext cx="1859280" cy="2246769"/>
              </a:xfrm>
              <a:prstGeom prst="rect">
                <a:avLst/>
              </a:prstGeom>
              <a:blipFill>
                <a:blip r:embed="rId2"/>
                <a:stretch>
                  <a:fillRect l="-6557" t="-2710" b="-6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42D45E-DA97-4AA2-82E8-A5DAF54ADEE7}"/>
                  </a:ext>
                </a:extLst>
              </p:cNvPr>
              <p:cNvSpPr txBox="1"/>
              <p:nvPr/>
            </p:nvSpPr>
            <p:spPr>
              <a:xfrm>
                <a:off x="5273041" y="3449727"/>
                <a:ext cx="28224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nE =3.3=9V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42D45E-DA97-4AA2-82E8-A5DAF54AD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1" y="3449727"/>
                <a:ext cx="2822447" cy="523220"/>
              </a:xfrm>
              <a:prstGeom prst="rect">
                <a:avLst/>
              </a:prstGeom>
              <a:blipFill>
                <a:blip r:embed="rId3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763AB44-76A6-4F55-A280-43BF0D5F98F8}"/>
                  </a:ext>
                </a:extLst>
              </p:cNvPr>
              <p:cNvSpPr txBox="1"/>
              <p:nvPr/>
            </p:nvSpPr>
            <p:spPr>
              <a:xfrm>
                <a:off x="5346192" y="4265188"/>
                <a:ext cx="2865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nr =3.1=3</a:t>
                </a:r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763AB44-76A6-4F55-A280-43BF0D5F9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6192" y="4265188"/>
                <a:ext cx="2865120" cy="523220"/>
              </a:xfrm>
              <a:prstGeom prst="rect">
                <a:avLst/>
              </a:prstGeom>
              <a:blipFill>
                <a:blip r:embed="rId4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548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18107-456C-452A-A97D-431736581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557" y="36576"/>
            <a:ext cx="11713894" cy="2148967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1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</a:t>
            </a:r>
            <a:r>
              <a:rPr lang="fr-FR" sz="3200" b="1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8: 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Ghép song song một bộ 3 pin giống nhau loại 9V - 1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suất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là</a:t>
            </a:r>
            <a:endParaRPr lang="en-US" sz="3200" b="1" dirty="0">
              <a:solidFill>
                <a:srgbClr val="4F05BB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A.3 V – 3 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	B. 3 V – 1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	</a:t>
            </a:r>
            <a:endParaRPr lang="en-US" sz="3200" b="1" dirty="0">
              <a:solidFill>
                <a:srgbClr val="4F05BB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9 V – 3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	D. 9 V – 1/3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</a:t>
            </a:r>
            <a:endParaRPr lang="en-US" sz="3200" b="1" dirty="0">
              <a:solidFill>
                <a:srgbClr val="4F05BB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3200" dirty="0">
              <a:solidFill>
                <a:srgbClr val="4F05BB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FBC320-6F93-45F2-8001-A509249A8D79}"/>
              </a:ext>
            </a:extLst>
          </p:cNvPr>
          <p:cNvSpPr txBox="1"/>
          <p:nvPr/>
        </p:nvSpPr>
        <p:spPr>
          <a:xfrm>
            <a:off x="5608320" y="2297973"/>
            <a:ext cx="1877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EC88578-34BE-422F-B383-5922E2C6FEE8}"/>
              </a:ext>
            </a:extLst>
          </p:cNvPr>
          <p:cNvCxnSpPr/>
          <p:nvPr/>
        </p:nvCxnSpPr>
        <p:spPr>
          <a:xfrm>
            <a:off x="3895344" y="3017520"/>
            <a:ext cx="0" cy="35417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EC9C2E4-AF1C-4353-BE10-9FFB2C1A36C7}"/>
                  </a:ext>
                </a:extLst>
              </p:cNvPr>
              <p:cNvSpPr txBox="1"/>
              <p:nvPr/>
            </p:nvSpPr>
            <p:spPr>
              <a:xfrm>
                <a:off x="542544" y="3310128"/>
                <a:ext cx="185928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= 3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= 9V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r= 1 </a:t>
                </a:r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US" sz="28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?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EC9C2E4-AF1C-4353-BE10-9FFB2C1A3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44" y="3310128"/>
                <a:ext cx="1859280" cy="2246769"/>
              </a:xfrm>
              <a:prstGeom prst="rect">
                <a:avLst/>
              </a:prstGeom>
              <a:blipFill>
                <a:blip r:embed="rId2"/>
                <a:stretch>
                  <a:fillRect l="-6557" t="-2710" b="-6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1C5AB1-2E48-4A38-BF26-46411A0EDEC7}"/>
                  </a:ext>
                </a:extLst>
              </p:cNvPr>
              <p:cNvSpPr txBox="1"/>
              <p:nvPr/>
            </p:nvSpPr>
            <p:spPr>
              <a:xfrm>
                <a:off x="5273041" y="3449727"/>
                <a:ext cx="28224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=E=9V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1C5AB1-2E48-4A38-BF26-46411A0EDE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1" y="3449727"/>
                <a:ext cx="2822447" cy="523220"/>
              </a:xfrm>
              <a:prstGeom prst="rect">
                <a:avLst/>
              </a:prstGeom>
              <a:blipFill>
                <a:blip r:embed="rId3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D9DAB19-3CED-42E5-A44E-5BE0F9EC08D2}"/>
                  </a:ext>
                </a:extLst>
              </p:cNvPr>
              <p:cNvSpPr txBox="1"/>
              <p:nvPr/>
            </p:nvSpPr>
            <p:spPr>
              <a:xfrm>
                <a:off x="5346192" y="4265188"/>
                <a:ext cx="2865120" cy="700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D9DAB19-3CED-42E5-A44E-5BE0F9EC08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6192" y="4265188"/>
                <a:ext cx="2865120" cy="700705"/>
              </a:xfrm>
              <a:prstGeom prst="rect">
                <a:avLst/>
              </a:prstGeom>
              <a:blipFill>
                <a:blip r:embed="rId4"/>
                <a:stretch>
                  <a:fillRect b="-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78814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1DF44-708A-4253-A52F-AB36949AE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265" y="48768"/>
            <a:ext cx="11984735" cy="2837815"/>
          </a:xfrm>
        </p:spPr>
        <p:txBody>
          <a:bodyPr>
            <a:normAutofit lnSpcReduction="10000"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1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</a:t>
            </a:r>
            <a:r>
              <a:rPr lang="fr-FR" sz="3200" b="1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 </a:t>
            </a:r>
            <a:r>
              <a:rPr lang="fr-FR" sz="3200" b="1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 ta mắc một bộ 3 pin giống nhau song song thì thu được một bộ nguồn có suất điện động </a:t>
            </a:r>
            <a:r>
              <a:rPr lang="fr-FR" sz="3200" b="0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 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và điện trở trong 3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pin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suất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200" b="0" dirty="0" err="1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là</a:t>
            </a:r>
            <a:endParaRPr lang="en-US" sz="3200" b="1" dirty="0">
              <a:solidFill>
                <a:srgbClr val="4F05BB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A.27 V; 9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			</a:t>
            </a:r>
            <a:r>
              <a:rPr lang="fr-FR" sz="3200" b="0" dirty="0" smtClean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9 V; 9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		</a:t>
            </a:r>
            <a:endParaRPr lang="en-US" sz="3200" b="1" dirty="0">
              <a:solidFill>
                <a:srgbClr val="4F05BB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9 V; 3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	 	D. 3 V; 3 </a:t>
            </a:r>
            <a:r>
              <a:rPr lang="en-US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fr-FR" sz="3200" b="0" dirty="0">
                <a:solidFill>
                  <a:srgbClr val="4F05B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4F05BB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solidFill>
                <a:srgbClr val="4F05BB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083DF7-3185-4B24-99CE-3E54AE16A32F}"/>
              </a:ext>
            </a:extLst>
          </p:cNvPr>
          <p:cNvSpPr txBox="1"/>
          <p:nvPr/>
        </p:nvSpPr>
        <p:spPr>
          <a:xfrm>
            <a:off x="6821424" y="2639358"/>
            <a:ext cx="1877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0864D07-D083-4143-8D66-FB4B7F1E5538}"/>
              </a:ext>
            </a:extLst>
          </p:cNvPr>
          <p:cNvCxnSpPr/>
          <p:nvPr/>
        </p:nvCxnSpPr>
        <p:spPr>
          <a:xfrm>
            <a:off x="3870960" y="3267456"/>
            <a:ext cx="0" cy="35417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6DEBBEE-1174-4DF5-A522-864C8F705F00}"/>
                  </a:ext>
                </a:extLst>
              </p:cNvPr>
              <p:cNvSpPr txBox="1"/>
              <p:nvPr/>
            </p:nvSpPr>
            <p:spPr>
              <a:xfrm>
                <a:off x="542544" y="3310128"/>
                <a:ext cx="185928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= 3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sz="28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 </a:t>
                </a:r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E=?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r= ?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6DEBBEE-1174-4DF5-A522-864C8F705F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44" y="3310128"/>
                <a:ext cx="1859280" cy="2246769"/>
              </a:xfrm>
              <a:prstGeom prst="rect">
                <a:avLst/>
              </a:prstGeom>
              <a:blipFill>
                <a:blip r:embed="rId2"/>
                <a:stretch>
                  <a:fillRect l="-6557" t="-2710" b="-6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0E2950A-AD9D-420C-85DF-4E7232AC2D81}"/>
                  </a:ext>
                </a:extLst>
              </p:cNvPr>
              <p:cNvSpPr txBox="1"/>
              <p:nvPr/>
            </p:nvSpPr>
            <p:spPr>
              <a:xfrm>
                <a:off x="5477257" y="3140789"/>
                <a:ext cx="28224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=E=9V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0E2950A-AD9D-420C-85DF-4E7232AC2D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257" y="3140789"/>
                <a:ext cx="2822447" cy="523220"/>
              </a:xfrm>
              <a:prstGeom prst="rect">
                <a:avLst/>
              </a:prstGeom>
              <a:blipFill>
                <a:blip r:embed="rId3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752110-78F5-400D-83AD-58C370945579}"/>
                  </a:ext>
                </a:extLst>
              </p:cNvPr>
              <p:cNvSpPr txBox="1"/>
              <p:nvPr/>
            </p:nvSpPr>
            <p:spPr>
              <a:xfrm>
                <a:off x="5455921" y="3972947"/>
                <a:ext cx="2865120" cy="66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752110-78F5-400D-83AD-58C3709455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5921" y="3972947"/>
                <a:ext cx="2865120" cy="668837"/>
              </a:xfrm>
              <a:prstGeom prst="rect">
                <a:avLst/>
              </a:prstGeom>
              <a:blipFill>
                <a:blip r:embed="rId4"/>
                <a:stretch>
                  <a:fillRect t="-2752" b="-1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38EDA3E-3DC2-4B7A-81A3-05984A31539E}"/>
                  </a:ext>
                </a:extLst>
              </p:cNvPr>
              <p:cNvSpPr txBox="1"/>
              <p:nvPr/>
            </p:nvSpPr>
            <p:spPr>
              <a:xfrm>
                <a:off x="5065776" y="4964656"/>
                <a:ext cx="37490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=3.3=9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38EDA3E-3DC2-4B7A-81A3-05984A315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776" y="4964656"/>
                <a:ext cx="374904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07388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591</Words>
  <Application>Microsoft Office PowerPoint</Application>
  <PresentationFormat>Widescreen</PresentationFormat>
  <Paragraphs>104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thanhgiadinh123@outlook.com</dc:creator>
  <cp:lastModifiedBy>Admin</cp:lastModifiedBy>
  <cp:revision>15</cp:revision>
  <dcterms:created xsi:type="dcterms:W3CDTF">2021-11-13T11:09:05Z</dcterms:created>
  <dcterms:modified xsi:type="dcterms:W3CDTF">2021-11-13T19:13:01Z</dcterms:modified>
</cp:coreProperties>
</file>